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8"/>
  </p:notesMasterIdLst>
  <p:sldIdLst>
    <p:sldId id="256" r:id="rId2"/>
    <p:sldId id="268" r:id="rId3"/>
    <p:sldId id="257" r:id="rId4"/>
    <p:sldId id="279" r:id="rId5"/>
    <p:sldId id="266" r:id="rId6"/>
    <p:sldId id="267" r:id="rId7"/>
    <p:sldId id="262" r:id="rId8"/>
    <p:sldId id="264" r:id="rId9"/>
    <p:sldId id="265" r:id="rId10"/>
    <p:sldId id="269" r:id="rId11"/>
    <p:sldId id="263" r:id="rId12"/>
    <p:sldId id="276" r:id="rId13"/>
    <p:sldId id="280" r:id="rId14"/>
    <p:sldId id="260" r:id="rId15"/>
    <p:sldId id="270" r:id="rId16"/>
    <p:sldId id="258" r:id="rId17"/>
    <p:sldId id="299" r:id="rId18"/>
    <p:sldId id="271" r:id="rId19"/>
    <p:sldId id="272" r:id="rId20"/>
    <p:sldId id="273" r:id="rId21"/>
    <p:sldId id="301" r:id="rId22"/>
    <p:sldId id="296" r:id="rId23"/>
    <p:sldId id="274" r:id="rId24"/>
    <p:sldId id="281" r:id="rId25"/>
    <p:sldId id="277" r:id="rId26"/>
    <p:sldId id="278" r:id="rId27"/>
    <p:sldId id="303" r:id="rId28"/>
    <p:sldId id="275" r:id="rId29"/>
    <p:sldId id="284" r:id="rId30"/>
    <p:sldId id="297" r:id="rId31"/>
    <p:sldId id="291" r:id="rId32"/>
    <p:sldId id="292" r:id="rId33"/>
    <p:sldId id="298" r:id="rId34"/>
    <p:sldId id="285" r:id="rId35"/>
    <p:sldId id="302" r:id="rId36"/>
    <p:sldId id="283" r:id="rId37"/>
    <p:sldId id="287" r:id="rId38"/>
    <p:sldId id="288" r:id="rId39"/>
    <p:sldId id="295" r:id="rId40"/>
    <p:sldId id="282" r:id="rId41"/>
    <p:sldId id="286" r:id="rId42"/>
    <p:sldId id="293" r:id="rId43"/>
    <p:sldId id="300" r:id="rId44"/>
    <p:sldId id="294" r:id="rId45"/>
    <p:sldId id="289" r:id="rId46"/>
    <p:sldId id="29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7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562" y="-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1CE34-414B-4CBF-BF17-6A78382A74AE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3C049-BE7D-4314-B7B6-63F76DF01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207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F5C4D52-534C-47AB-A949-019038BD5DCB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D0A7374-DFF5-4A8B-A3AE-F327CEE6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646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847E-55DD-4954-8B7B-17DCDBD7A2FA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512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97AD-7457-4961-8EB3-A62D951A1030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5864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C8D1-DF6D-41E5-B101-EB2648C41768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39920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28DB-3E69-4939-848E-0BF9894BAE95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9444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ADE-6BC3-4139-99D1-DAC4E87154EB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129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5F2-7428-48AD-811B-555A1A62D7D6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296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F7E8-ADD9-4EC4-9843-A2C591757F5E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0361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6316-ED58-4AC9-A96E-6DA65F16D2B5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30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7F38-4592-43A7-8508-9A7CAC092F0F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29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67C3-4F32-4E90-9AD2-F3D84E15F0DB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583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F34-16AA-4B47-93F7-B14F7F250103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71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A957-181A-4E1B-A485-CB9AC4E9570A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13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44D9-2D97-4323-8047-3DBD0323039A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91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2B09-6AF5-4727-8963-6A2906ACAECB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36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C0C0-4C8C-4EF4-983F-7FEFC5AA1F06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061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C23A-0F83-415D-A75E-D0FBB396D0AF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013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DC36-8E36-4175-9490-FC97A80651B0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7374-DFF5-4A8B-A3AE-F327CEE6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183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671690-EFDA-4DAA-BA27-FE897DF47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093" y="1122363"/>
            <a:ext cx="9657907" cy="1184902"/>
          </a:xfrm>
        </p:spPr>
        <p:txBody>
          <a:bodyPr>
            <a:normAutofit/>
          </a:bodyPr>
          <a:lstStyle/>
          <a:p>
            <a:r>
              <a:rPr lang="en-US" dirty="0"/>
              <a:t>The Science of Climate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557522-2E04-4DBA-9E65-79CF2E9E4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6362"/>
            <a:ext cx="9144000" cy="3083443"/>
          </a:xfrm>
        </p:spPr>
        <p:txBody>
          <a:bodyPr>
            <a:normAutofit/>
          </a:bodyPr>
          <a:lstStyle/>
          <a:p>
            <a:r>
              <a:rPr lang="en-US" dirty="0"/>
              <a:t>By</a:t>
            </a:r>
          </a:p>
          <a:p>
            <a:r>
              <a:rPr lang="en-US" dirty="0"/>
              <a:t>Leonard “Pete” Carter, PhD</a:t>
            </a:r>
          </a:p>
          <a:p>
            <a:r>
              <a:rPr lang="en-US" dirty="0"/>
              <a:t>Adjunct Prof. of physics, DSU</a:t>
            </a:r>
          </a:p>
          <a:p>
            <a:r>
              <a:rPr lang="en-US" dirty="0"/>
              <a:t>Presented:</a:t>
            </a:r>
          </a:p>
          <a:p>
            <a:r>
              <a:rPr lang="en-US" dirty="0"/>
              <a:t> Feb. 8, 2018  St. George Library</a:t>
            </a:r>
          </a:p>
          <a:p>
            <a:r>
              <a:rPr lang="en-US" dirty="0"/>
              <a:t>September 5, 2018 Washington City library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EDFF9C-4E5A-46A1-8927-EEA9F706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858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60FB04-97DA-475F-A83A-E456C01B2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On the Physics of 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C05F9C-DE13-4305-BCEA-C93A56CA9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5230"/>
            <a:ext cx="10515600" cy="5427646"/>
          </a:xfrm>
        </p:spPr>
        <p:txBody>
          <a:bodyPr>
            <a:normAutofit/>
          </a:bodyPr>
          <a:lstStyle/>
          <a:p>
            <a:r>
              <a:rPr lang="en-US" dirty="0"/>
              <a:t>The previous slide showed that infra-red (long wavelength) photons are more readily absorbed and re-emitted than visible light photons (short W.L.)</a:t>
            </a:r>
          </a:p>
          <a:p>
            <a:r>
              <a:rPr lang="en-US" dirty="0"/>
              <a:t>Only two things happen to photons in the atmosphere: Absorption or scattering (reflection is coherent scattering)</a:t>
            </a:r>
          </a:p>
          <a:p>
            <a:r>
              <a:rPr lang="en-US" dirty="0"/>
              <a:t>Both depend in part on the incident material, but there is one basic rule: Atmospheric scattering goes as the fourth power of frequency</a:t>
            </a:r>
          </a:p>
          <a:p>
            <a:r>
              <a:rPr lang="en-US" dirty="0"/>
              <a:t>In short: Scattering predominates at high frequencies, absorption at low freq. </a:t>
            </a:r>
          </a:p>
          <a:p>
            <a:r>
              <a:rPr lang="en-US" dirty="0"/>
              <a:t>The above explains why the sky is blue and sunsets/sunrises are red</a:t>
            </a:r>
          </a:p>
          <a:p>
            <a:r>
              <a:rPr lang="en-US" dirty="0"/>
              <a:t>Because absorption is greater at longer wavelength microwaves  (125 mm W.L.) heat food but not light waves (0.0005 mm W.L.)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536C32-B99A-41BC-94F9-66D4643D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283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reenhouse gases">
            <a:extLst>
              <a:ext uri="{FF2B5EF4-FFF2-40B4-BE49-F238E27FC236}">
                <a16:creationId xmlns:a16="http://schemas.microsoft.com/office/drawing/2014/main" xmlns="" id="{C8B7BAD3-2BA0-417B-8604-BE43A3CAA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181" y="233916"/>
            <a:ext cx="11727711" cy="64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B81C3E-3AB8-417A-83A2-91DD44469F3D}"/>
              </a:ext>
            </a:extLst>
          </p:cNvPr>
          <p:cNvSpPr txBox="1"/>
          <p:nvPr/>
        </p:nvSpPr>
        <p:spPr>
          <a:xfrm>
            <a:off x="255181" y="233916"/>
            <a:ext cx="380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Total Solar Radiation: 1370 W/m</a:t>
            </a:r>
            <a:r>
              <a:rPr lang="en-US" sz="2000" b="1" baseline="30000" dirty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7DB648-7E82-43EE-9185-7121967939A0}"/>
              </a:ext>
            </a:extLst>
          </p:cNvPr>
          <p:cNvSpPr txBox="1"/>
          <p:nvPr/>
        </p:nvSpPr>
        <p:spPr>
          <a:xfrm>
            <a:off x="7187609" y="233916"/>
            <a:ext cx="474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Solar Radiation Scattered back into Space: 1135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AC1E47-FC6C-496B-AA67-7BAFD76F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919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0AB1D-2A29-475F-99B2-52E71252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130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Types of atmospheric feedback loops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820047E2-895D-4F8C-813F-07975C2711A1}"/>
              </a:ext>
            </a:extLst>
          </p:cNvPr>
          <p:cNvCxnSpPr/>
          <p:nvPr/>
        </p:nvCxnSpPr>
        <p:spPr>
          <a:xfrm>
            <a:off x="1233377" y="1584251"/>
            <a:ext cx="0" cy="381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358BAAB-AC8E-45A5-842D-9E32E940178C}"/>
              </a:ext>
            </a:extLst>
          </p:cNvPr>
          <p:cNvCxnSpPr/>
          <p:nvPr/>
        </p:nvCxnSpPr>
        <p:spPr>
          <a:xfrm>
            <a:off x="1233377" y="5401340"/>
            <a:ext cx="9165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C087933-622B-405F-8C47-C9DB566FA727}"/>
              </a:ext>
            </a:extLst>
          </p:cNvPr>
          <p:cNvCxnSpPr/>
          <p:nvPr/>
        </p:nvCxnSpPr>
        <p:spPr>
          <a:xfrm flipV="1">
            <a:off x="1233377" y="2690037"/>
            <a:ext cx="6039293" cy="2711303"/>
          </a:xfrm>
          <a:prstGeom prst="line">
            <a:avLst/>
          </a:prstGeom>
          <a:ln>
            <a:solidFill>
              <a:srgbClr val="709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14CAAF7-DF4C-492D-A4D7-D23628B169BB}"/>
              </a:ext>
            </a:extLst>
          </p:cNvPr>
          <p:cNvSpPr/>
          <p:nvPr/>
        </p:nvSpPr>
        <p:spPr>
          <a:xfrm>
            <a:off x="1244009" y="1881963"/>
            <a:ext cx="4540103" cy="3508744"/>
          </a:xfrm>
          <a:custGeom>
            <a:avLst/>
            <a:gdLst>
              <a:gd name="connsiteX0" fmla="*/ 0 w 4540103"/>
              <a:gd name="connsiteY0" fmla="*/ 3508744 h 3508744"/>
              <a:gd name="connsiteX1" fmla="*/ 1382233 w 4540103"/>
              <a:gd name="connsiteY1" fmla="*/ 2828260 h 3508744"/>
              <a:gd name="connsiteX2" fmla="*/ 2711303 w 4540103"/>
              <a:gd name="connsiteY2" fmla="*/ 1967023 h 3508744"/>
              <a:gd name="connsiteX3" fmla="*/ 4040372 w 4540103"/>
              <a:gd name="connsiteY3" fmla="*/ 723014 h 3508744"/>
              <a:gd name="connsiteX4" fmla="*/ 4540103 w 4540103"/>
              <a:gd name="connsiteY4" fmla="*/ 0 h 3508744"/>
              <a:gd name="connsiteX5" fmla="*/ 4540103 w 4540103"/>
              <a:gd name="connsiteY5" fmla="*/ 0 h 350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0103" h="3508744">
                <a:moveTo>
                  <a:pt x="0" y="3508744"/>
                </a:moveTo>
                <a:cubicBezTo>
                  <a:pt x="465174" y="3296978"/>
                  <a:pt x="930349" y="3085213"/>
                  <a:pt x="1382233" y="2828260"/>
                </a:cubicBezTo>
                <a:cubicBezTo>
                  <a:pt x="1834117" y="2571306"/>
                  <a:pt x="2268280" y="2317897"/>
                  <a:pt x="2711303" y="1967023"/>
                </a:cubicBezTo>
                <a:cubicBezTo>
                  <a:pt x="3154326" y="1616149"/>
                  <a:pt x="3735572" y="1050851"/>
                  <a:pt x="4040372" y="723014"/>
                </a:cubicBezTo>
                <a:cubicBezTo>
                  <a:pt x="4345172" y="395177"/>
                  <a:pt x="4540103" y="0"/>
                  <a:pt x="4540103" y="0"/>
                </a:cubicBezTo>
                <a:lnTo>
                  <a:pt x="454010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F33576D3-5AF3-41BF-8722-B947FB677686}"/>
              </a:ext>
            </a:extLst>
          </p:cNvPr>
          <p:cNvSpPr/>
          <p:nvPr/>
        </p:nvSpPr>
        <p:spPr>
          <a:xfrm>
            <a:off x="1244009" y="3370521"/>
            <a:ext cx="6273210" cy="2030819"/>
          </a:xfrm>
          <a:custGeom>
            <a:avLst/>
            <a:gdLst>
              <a:gd name="connsiteX0" fmla="*/ 0 w 6273210"/>
              <a:gd name="connsiteY0" fmla="*/ 2030819 h 2030819"/>
              <a:gd name="connsiteX1" fmla="*/ 691117 w 6273210"/>
              <a:gd name="connsiteY1" fmla="*/ 1733107 h 2030819"/>
              <a:gd name="connsiteX2" fmla="*/ 723014 w 6273210"/>
              <a:gd name="connsiteY2" fmla="*/ 1733107 h 2030819"/>
              <a:gd name="connsiteX3" fmla="*/ 1679944 w 6273210"/>
              <a:gd name="connsiteY3" fmla="*/ 1329070 h 2030819"/>
              <a:gd name="connsiteX4" fmla="*/ 3030279 w 6273210"/>
              <a:gd name="connsiteY4" fmla="*/ 839972 h 2030819"/>
              <a:gd name="connsiteX5" fmla="*/ 4019107 w 6273210"/>
              <a:gd name="connsiteY5" fmla="*/ 489098 h 2030819"/>
              <a:gd name="connsiteX6" fmla="*/ 5720317 w 6273210"/>
              <a:gd name="connsiteY6" fmla="*/ 116958 h 2030819"/>
              <a:gd name="connsiteX7" fmla="*/ 6273210 w 6273210"/>
              <a:gd name="connsiteY7" fmla="*/ 0 h 203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73210" h="2030819">
                <a:moveTo>
                  <a:pt x="0" y="2030819"/>
                </a:moveTo>
                <a:lnTo>
                  <a:pt x="691117" y="1733107"/>
                </a:lnTo>
                <a:cubicBezTo>
                  <a:pt x="811619" y="1683488"/>
                  <a:pt x="558210" y="1800446"/>
                  <a:pt x="723014" y="1733107"/>
                </a:cubicBezTo>
                <a:cubicBezTo>
                  <a:pt x="887818" y="1665768"/>
                  <a:pt x="1295400" y="1477926"/>
                  <a:pt x="1679944" y="1329070"/>
                </a:cubicBezTo>
                <a:cubicBezTo>
                  <a:pt x="2064488" y="1180214"/>
                  <a:pt x="3030279" y="839972"/>
                  <a:pt x="3030279" y="839972"/>
                </a:cubicBezTo>
                <a:cubicBezTo>
                  <a:pt x="3420139" y="699977"/>
                  <a:pt x="3570767" y="609600"/>
                  <a:pt x="4019107" y="489098"/>
                </a:cubicBezTo>
                <a:cubicBezTo>
                  <a:pt x="4467447" y="368596"/>
                  <a:pt x="5720317" y="116958"/>
                  <a:pt x="5720317" y="116958"/>
                </a:cubicBezTo>
                <a:lnTo>
                  <a:pt x="627321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0ADCA1D-BFF0-4DF9-B919-516E4C319E21}"/>
              </a:ext>
            </a:extLst>
          </p:cNvPr>
          <p:cNvSpPr txBox="1"/>
          <p:nvPr/>
        </p:nvSpPr>
        <p:spPr>
          <a:xfrm>
            <a:off x="7400260" y="2371060"/>
            <a:ext cx="2892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 feedback - Mercury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88B7206-B748-41B3-A92A-883669DDE4FE}"/>
              </a:ext>
            </a:extLst>
          </p:cNvPr>
          <p:cNvSpPr txBox="1"/>
          <p:nvPr/>
        </p:nvSpPr>
        <p:spPr>
          <a:xfrm>
            <a:off x="5784112" y="1690577"/>
            <a:ext cx="2509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Positive feedback - Venus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95CD6E-98FC-4C20-B2DE-25B7B27A7A48}"/>
              </a:ext>
            </a:extLst>
          </p:cNvPr>
          <p:cNvSpPr txBox="1"/>
          <p:nvPr/>
        </p:nvSpPr>
        <p:spPr>
          <a:xfrm>
            <a:off x="7517219" y="3253563"/>
            <a:ext cx="2147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Negative feedback - Earth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E5B808-AE15-47BA-8CC2-29F973277016}"/>
              </a:ext>
            </a:extLst>
          </p:cNvPr>
          <p:cNvSpPr txBox="1"/>
          <p:nvPr/>
        </p:nvSpPr>
        <p:spPr>
          <a:xfrm>
            <a:off x="5794744" y="1998354"/>
            <a:ext cx="2392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Runaway greenhouse effect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9272B5-8691-42FF-BA76-8ECC91A9FDC6}"/>
              </a:ext>
            </a:extLst>
          </p:cNvPr>
          <p:cNvSpPr txBox="1"/>
          <p:nvPr/>
        </p:nvSpPr>
        <p:spPr>
          <a:xfrm>
            <a:off x="7400260" y="2690037"/>
            <a:ext cx="1956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 atmosphere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B01E90-E009-4B2E-B846-B4415D2C17E9}"/>
              </a:ext>
            </a:extLst>
          </p:cNvPr>
          <p:cNvSpPr txBox="1"/>
          <p:nvPr/>
        </p:nvSpPr>
        <p:spPr>
          <a:xfrm>
            <a:off x="7517219" y="3561340"/>
            <a:ext cx="3157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Cloud cover, vegetation uptake of CO2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5CD80E7-3266-4163-8744-B0481D3E6AE9}"/>
              </a:ext>
            </a:extLst>
          </p:cNvPr>
          <p:cNvCxnSpPr>
            <a:cxnSpLocks/>
          </p:cNvCxnSpPr>
          <p:nvPr/>
        </p:nvCxnSpPr>
        <p:spPr>
          <a:xfrm flipV="1">
            <a:off x="10292316" y="5380075"/>
            <a:ext cx="95694" cy="2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123A6DC-7E0F-493D-92C5-78BE3C1B1A45}"/>
              </a:ext>
            </a:extLst>
          </p:cNvPr>
          <p:cNvCxnSpPr>
            <a:cxnSpLocks/>
          </p:cNvCxnSpPr>
          <p:nvPr/>
        </p:nvCxnSpPr>
        <p:spPr>
          <a:xfrm flipV="1">
            <a:off x="1244009" y="1584251"/>
            <a:ext cx="0" cy="106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3BF4156-E058-4D74-83FB-F7B67DA89546}"/>
              </a:ext>
            </a:extLst>
          </p:cNvPr>
          <p:cNvSpPr txBox="1"/>
          <p:nvPr/>
        </p:nvSpPr>
        <p:spPr>
          <a:xfrm>
            <a:off x="7761766" y="4996166"/>
            <a:ext cx="253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Solar radiation intensity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2D53272-2A8C-4094-B372-7AE258FE23E0}"/>
              </a:ext>
            </a:extLst>
          </p:cNvPr>
          <p:cNvSpPr txBox="1"/>
          <p:nvPr/>
        </p:nvSpPr>
        <p:spPr>
          <a:xfrm>
            <a:off x="1254642" y="1584251"/>
            <a:ext cx="1244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Planetary response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16D549-439D-4469-8131-A75CA852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04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644997-CBFA-484D-A76A-0EB7416E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70535" cy="9994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The Complexities and Problems of Data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E71266-7806-4F36-8046-4C5B2505D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23" y="999460"/>
            <a:ext cx="11121656" cy="5295014"/>
          </a:xfrm>
        </p:spPr>
        <p:txBody>
          <a:bodyPr>
            <a:noAutofit/>
          </a:bodyPr>
          <a:lstStyle/>
          <a:p>
            <a:r>
              <a:rPr lang="en-US" sz="1800" dirty="0"/>
              <a:t>What is acquired and recorded is raw data from sensors</a:t>
            </a:r>
          </a:p>
          <a:p>
            <a:r>
              <a:rPr lang="en-US" sz="1800" dirty="0"/>
              <a:t>Raw data must be (1) converted to physical units, (2) corrected and adjusted for instrument error and calibration settings, and (3) further adjusted to reflect standard operational conditions if needed</a:t>
            </a:r>
          </a:p>
          <a:p>
            <a:r>
              <a:rPr lang="en-US" sz="1800" dirty="0"/>
              <a:t>Any long term (decades) plots of processed data will be the result of the merging of several different data sets, each set potentially collected:</a:t>
            </a:r>
          </a:p>
          <a:p>
            <a:pPr lvl="1"/>
            <a:r>
              <a:rPr lang="en-US" sz="1800" dirty="0"/>
              <a:t>In different environments (rural becomes suburban becomes urban)</a:t>
            </a:r>
          </a:p>
          <a:p>
            <a:pPr lvl="1"/>
            <a:r>
              <a:rPr lang="en-US" sz="1800" dirty="0"/>
              <a:t>By different data collection teams using different protocols and procedures</a:t>
            </a:r>
          </a:p>
          <a:p>
            <a:pPr lvl="1"/>
            <a:r>
              <a:rPr lang="en-US" sz="1800" dirty="0"/>
              <a:t>By different instruments having different response functions to ambient variables</a:t>
            </a:r>
          </a:p>
          <a:p>
            <a:r>
              <a:rPr lang="en-US" sz="1800" dirty="0"/>
              <a:t>To be meaningful, each data set must be in a form that is totally compatible with the others to avoid an “apples-to-oranges” comparison</a:t>
            </a:r>
          </a:p>
          <a:p>
            <a:r>
              <a:rPr lang="en-US" sz="1800" dirty="0"/>
              <a:t>A data plot that shows discontinuities (jumps or dips) indicates that the merging process was not performed correctly</a:t>
            </a:r>
          </a:p>
          <a:p>
            <a:r>
              <a:rPr lang="en-US" sz="1800" dirty="0"/>
              <a:t>Because this requires adjusting temperatures, some have claimed that this is evidence of a deliberate hoax by climate scientists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ED98D9-78DD-445A-B37F-BE3DC79D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22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01F2C4-D36B-43F3-92D5-96ECD34FF5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72" t="7178" r="7843" b="5663"/>
          <a:stretch/>
        </p:blipFill>
        <p:spPr>
          <a:xfrm>
            <a:off x="-1663547" y="-467834"/>
            <a:ext cx="13855547" cy="674104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156CBE5-4EE8-4547-8BEC-AF7E062533AB}"/>
              </a:ext>
            </a:extLst>
          </p:cNvPr>
          <p:cNvCxnSpPr>
            <a:cxnSpLocks/>
          </p:cNvCxnSpPr>
          <p:nvPr/>
        </p:nvCxnSpPr>
        <p:spPr>
          <a:xfrm flipV="1">
            <a:off x="6507126" y="3327991"/>
            <a:ext cx="0" cy="956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6DB2D97-EA72-4F50-84CF-2E7DAB9E940F}"/>
              </a:ext>
            </a:extLst>
          </p:cNvPr>
          <p:cNvCxnSpPr/>
          <p:nvPr/>
        </p:nvCxnSpPr>
        <p:spPr>
          <a:xfrm>
            <a:off x="6507126" y="3763926"/>
            <a:ext cx="6060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F6F8BD-EBFA-4193-95EB-2F883ADCB5E4}"/>
              </a:ext>
            </a:extLst>
          </p:cNvPr>
          <p:cNvSpPr txBox="1"/>
          <p:nvPr/>
        </p:nvSpPr>
        <p:spPr>
          <a:xfrm>
            <a:off x="6507127" y="3429000"/>
            <a:ext cx="95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Next Plot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E51FBD0-9A6D-4C71-B404-D663DC47D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5492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ata plots showing global warming">
            <a:extLst>
              <a:ext uri="{FF2B5EF4-FFF2-40B4-BE49-F238E27FC236}">
                <a16:creationId xmlns:a16="http://schemas.microsoft.com/office/drawing/2014/main" xmlns="" id="{E13E1DEF-90F7-416F-9929-25C62EF3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586" y="1271587"/>
            <a:ext cx="10951535" cy="536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E5C772-AFA6-4C73-B7B1-7BA59DD2457E}"/>
              </a:ext>
            </a:extLst>
          </p:cNvPr>
          <p:cNvSpPr txBox="1"/>
          <p:nvPr/>
        </p:nvSpPr>
        <p:spPr>
          <a:xfrm>
            <a:off x="2519917" y="276447"/>
            <a:ext cx="7549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Historical Record of Atmospheric CO2 Levels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5E5CAFBB-5106-463E-8C89-71CB8430B50F}"/>
              </a:ext>
            </a:extLst>
          </p:cNvPr>
          <p:cNvCxnSpPr/>
          <p:nvPr/>
        </p:nvCxnSpPr>
        <p:spPr>
          <a:xfrm flipV="1">
            <a:off x="10877107" y="2169042"/>
            <a:ext cx="0" cy="2190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1220CB51-0B53-42DC-98FC-B8454CF69A21}"/>
              </a:ext>
            </a:extLst>
          </p:cNvPr>
          <p:cNvCxnSpPr/>
          <p:nvPr/>
        </p:nvCxnSpPr>
        <p:spPr>
          <a:xfrm>
            <a:off x="10877107" y="3072809"/>
            <a:ext cx="8825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712A8F3-420A-4B5E-90AB-7650F6B176BE}"/>
              </a:ext>
            </a:extLst>
          </p:cNvPr>
          <p:cNvSpPr txBox="1"/>
          <p:nvPr/>
        </p:nvSpPr>
        <p:spPr>
          <a:xfrm>
            <a:off x="10781409" y="2764464"/>
            <a:ext cx="1073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Next Plot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BC8D3C9F-3571-4BE3-BF65-40B7921590E6}"/>
              </a:ext>
            </a:extLst>
          </p:cNvPr>
          <p:cNvCxnSpPr/>
          <p:nvPr/>
        </p:nvCxnSpPr>
        <p:spPr>
          <a:xfrm>
            <a:off x="10164726" y="4253023"/>
            <a:ext cx="903767" cy="520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5A0AB5-4F54-417D-A54D-853D90DA08CC}"/>
              </a:ext>
            </a:extLst>
          </p:cNvPr>
          <p:cNvSpPr txBox="1"/>
          <p:nvPr/>
        </p:nvSpPr>
        <p:spPr>
          <a:xfrm>
            <a:off x="8867556" y="3987209"/>
            <a:ext cx="1818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Rise of 0.015 ppm/</a:t>
            </a:r>
            <a:r>
              <a:rPr lang="en-US" sz="1400" dirty="0" err="1">
                <a:solidFill>
                  <a:schemeClr val="bg1"/>
                </a:solidFill>
              </a:rPr>
              <a:t>yr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E03CFA01-9D14-4304-B276-CEE68ADA5FF0}"/>
              </a:ext>
            </a:extLst>
          </p:cNvPr>
          <p:cNvCxnSpPr>
            <a:cxnSpLocks/>
          </p:cNvCxnSpPr>
          <p:nvPr/>
        </p:nvCxnSpPr>
        <p:spPr>
          <a:xfrm>
            <a:off x="10164726" y="2041451"/>
            <a:ext cx="12971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B28917F-0832-4F64-8C14-C9ED1EA0E4C5}"/>
              </a:ext>
            </a:extLst>
          </p:cNvPr>
          <p:cNvSpPr txBox="1"/>
          <p:nvPr/>
        </p:nvSpPr>
        <p:spPr>
          <a:xfrm>
            <a:off x="8644276" y="1892597"/>
            <a:ext cx="2041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Rise of 2.0 ppm/</a:t>
            </a:r>
            <a:r>
              <a:rPr lang="en-US" sz="1400" dirty="0" err="1">
                <a:solidFill>
                  <a:schemeClr val="bg1"/>
                </a:solidFill>
              </a:rPr>
              <a:t>yr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64E4E32-F5B4-43C9-8107-B84AA2ED4A56}"/>
              </a:ext>
            </a:extLst>
          </p:cNvPr>
          <p:cNvCxnSpPr/>
          <p:nvPr/>
        </p:nvCxnSpPr>
        <p:spPr>
          <a:xfrm flipH="1">
            <a:off x="4146698" y="1552353"/>
            <a:ext cx="42955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CF50F8-9C3B-4DCF-99D4-D6AA32ACA241}"/>
              </a:ext>
            </a:extLst>
          </p:cNvPr>
          <p:cNvSpPr txBox="1"/>
          <p:nvPr/>
        </p:nvSpPr>
        <p:spPr>
          <a:xfrm>
            <a:off x="3179135" y="1350335"/>
            <a:ext cx="105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400 ppm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AA086AC-ADDF-462D-B5B8-539A861443F2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2009553" y="1535001"/>
            <a:ext cx="11695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CC67979-393C-4F63-BD9F-93C5E2AA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3836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21EA65-6DA2-4214-A08C-FA31FEC38F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8098" t="16715" r="44102" b="49045"/>
          <a:stretch/>
        </p:blipFill>
        <p:spPr>
          <a:xfrm>
            <a:off x="1376315" y="1102936"/>
            <a:ext cx="9021450" cy="559201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52B376F-4928-4984-BC5A-2AABC4C7F1E0}"/>
              </a:ext>
            </a:extLst>
          </p:cNvPr>
          <p:cNvCxnSpPr/>
          <p:nvPr/>
        </p:nvCxnSpPr>
        <p:spPr>
          <a:xfrm flipV="1">
            <a:off x="4191572" y="2716856"/>
            <a:ext cx="0" cy="2831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384E6C-FFE3-4C69-8CE5-BC003B63A5CA}"/>
              </a:ext>
            </a:extLst>
          </p:cNvPr>
          <p:cNvSpPr txBox="1"/>
          <p:nvPr/>
        </p:nvSpPr>
        <p:spPr>
          <a:xfrm>
            <a:off x="4191572" y="2719029"/>
            <a:ext cx="1181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0.015 ppm/</a:t>
            </a:r>
            <a:r>
              <a:rPr lang="en-US" sz="1200" dirty="0" err="1">
                <a:solidFill>
                  <a:schemeClr val="bg1"/>
                </a:solidFill>
              </a:rPr>
              <a:t>yr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52B376F-4928-4984-BC5A-2AABC4C7F1E0}"/>
              </a:ext>
            </a:extLst>
          </p:cNvPr>
          <p:cNvCxnSpPr/>
          <p:nvPr/>
        </p:nvCxnSpPr>
        <p:spPr>
          <a:xfrm flipV="1">
            <a:off x="5286659" y="2716856"/>
            <a:ext cx="0" cy="2831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6630" y="0"/>
            <a:ext cx="9473939" cy="1102936"/>
          </a:xfrm>
        </p:spPr>
        <p:txBody>
          <a:bodyPr/>
          <a:lstStyle/>
          <a:p>
            <a:r>
              <a:rPr lang="en-US" dirty="0"/>
              <a:t>Acceleration in CO2 increase in recent era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0DA2BF-62F3-40AA-95B2-4729222F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67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2 Trend for Mauna Loa">
            <a:extLst>
              <a:ext uri="{FF2B5EF4-FFF2-40B4-BE49-F238E27FC236}">
                <a16:creationId xmlns:a16="http://schemas.microsoft.com/office/drawing/2014/main" xmlns="" id="{37891477-D953-4D1E-8260-C561D40C9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033" y="701749"/>
            <a:ext cx="10324214" cy="62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76596380-5196-46B0-8190-E620B6E0DBD2}"/>
              </a:ext>
            </a:extLst>
          </p:cNvPr>
          <p:cNvCxnSpPr/>
          <p:nvPr/>
        </p:nvCxnSpPr>
        <p:spPr>
          <a:xfrm flipH="1" flipV="1">
            <a:off x="7219507" y="3429000"/>
            <a:ext cx="776177" cy="24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E81B7B-1577-4E00-90FF-3910C9CA25F4}"/>
              </a:ext>
            </a:extLst>
          </p:cNvPr>
          <p:cNvSpPr txBox="1"/>
          <p:nvPr/>
        </p:nvSpPr>
        <p:spPr>
          <a:xfrm>
            <a:off x="7995683" y="3551274"/>
            <a:ext cx="2456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Average value for each month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CF2C430-2972-432B-B024-5DB6578937EC}"/>
              </a:ext>
            </a:extLst>
          </p:cNvPr>
          <p:cNvCxnSpPr/>
          <p:nvPr/>
        </p:nvCxnSpPr>
        <p:spPr>
          <a:xfrm flipH="1" flipV="1">
            <a:off x="6096000" y="3678865"/>
            <a:ext cx="1314893" cy="478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6ECEA4-5057-495F-8B68-C18E69726C17}"/>
              </a:ext>
            </a:extLst>
          </p:cNvPr>
          <p:cNvSpPr txBox="1"/>
          <p:nvPr/>
        </p:nvSpPr>
        <p:spPr>
          <a:xfrm>
            <a:off x="7410893" y="4051005"/>
            <a:ext cx="245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Average value with seasonal variation subtracted 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9E4ABB0-C123-4B6E-A890-4065FF5F5EF5}"/>
              </a:ext>
            </a:extLst>
          </p:cNvPr>
          <p:cNvSpPr txBox="1"/>
          <p:nvPr/>
        </p:nvSpPr>
        <p:spPr>
          <a:xfrm>
            <a:off x="520995" y="202020"/>
            <a:ext cx="1112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Atmospheric CO2 </a:t>
            </a:r>
            <a:r>
              <a:rPr lang="en-US" sz="2000" dirty="0"/>
              <a:t>concentrations</a:t>
            </a:r>
            <a:r>
              <a:rPr lang="en-US" sz="2400" dirty="0"/>
              <a:t> through 2017, from Mauna Loa Observatory, Hawaii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75E5DFE-2018-42D6-B874-A551E8EB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611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0D6B7381-83C5-4699-B2BD-0C71446FC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0215" y="0"/>
            <a:ext cx="96649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7D1BB72-E3F9-4C83-B589-D2D325B62E20}"/>
              </a:ext>
            </a:extLst>
          </p:cNvPr>
          <p:cNvCxnSpPr>
            <a:cxnSpLocks/>
          </p:cNvCxnSpPr>
          <p:nvPr/>
        </p:nvCxnSpPr>
        <p:spPr>
          <a:xfrm flipV="1">
            <a:off x="4614530" y="3245155"/>
            <a:ext cx="0" cy="1773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2A540F-D097-4DE4-B1F7-979B3117EBAD}"/>
              </a:ext>
            </a:extLst>
          </p:cNvPr>
          <p:cNvSpPr txBox="1"/>
          <p:nvPr/>
        </p:nvSpPr>
        <p:spPr>
          <a:xfrm>
            <a:off x="3625702" y="2721935"/>
            <a:ext cx="1967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Start of significant fossil fuel burning (1880)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27C81D-AFBE-4583-B8ED-B0BF02CC73E3}"/>
              </a:ext>
            </a:extLst>
          </p:cNvPr>
          <p:cNvSpPr txBox="1"/>
          <p:nvPr/>
        </p:nvSpPr>
        <p:spPr>
          <a:xfrm>
            <a:off x="0" y="0"/>
            <a:ext cx="2073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 exajoule = 10</a:t>
            </a:r>
            <a:r>
              <a:rPr lang="en-US" sz="1400" baseline="30000" dirty="0">
                <a:solidFill>
                  <a:schemeClr val="bg1"/>
                </a:solidFill>
              </a:rPr>
              <a:t>18 </a:t>
            </a:r>
            <a:r>
              <a:rPr lang="en-US" sz="1400" dirty="0">
                <a:solidFill>
                  <a:schemeClr val="bg1"/>
                </a:solidFill>
              </a:rPr>
              <a:t>joules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Approx. 30 </a:t>
            </a:r>
            <a:r>
              <a:rPr lang="en-US" sz="1400" dirty="0" err="1">
                <a:solidFill>
                  <a:schemeClr val="bg1"/>
                </a:solidFill>
              </a:rPr>
              <a:t>Gw</a:t>
            </a:r>
            <a:r>
              <a:rPr lang="en-US" sz="1400" dirty="0">
                <a:solidFill>
                  <a:schemeClr val="bg1"/>
                </a:solidFill>
              </a:rPr>
              <a:t> for 1 yr. (1 </a:t>
            </a:r>
            <a:r>
              <a:rPr lang="en-US" sz="1400" dirty="0" err="1">
                <a:solidFill>
                  <a:schemeClr val="bg1"/>
                </a:solidFill>
              </a:rPr>
              <a:t>Gw</a:t>
            </a:r>
            <a:r>
              <a:rPr lang="en-US" sz="1400" dirty="0">
                <a:solidFill>
                  <a:schemeClr val="bg1"/>
                </a:solidFill>
              </a:rPr>
              <a:t> = 1 billion watts)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B2B6B20-0441-45A0-B175-22E8CA14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6735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xmlns="" id="{1E843CAD-DB25-4888-A61C-19498A735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498" y="1376363"/>
            <a:ext cx="10473070" cy="522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0851B6-B26D-454D-BF52-B774C3BBE332}"/>
              </a:ext>
            </a:extLst>
          </p:cNvPr>
          <p:cNvSpPr txBox="1"/>
          <p:nvPr/>
        </p:nvSpPr>
        <p:spPr>
          <a:xfrm>
            <a:off x="2179674" y="261108"/>
            <a:ext cx="9048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CO2 Added to the Atmosphere through Fossil Fuel Burning</a:t>
            </a:r>
          </a:p>
          <a:p>
            <a:pPr algn="ctr"/>
            <a:r>
              <a:rPr lang="en-US" sz="2400" dirty="0"/>
              <a:t>(Billions of Metric Tons of Carbon, 1 Metric Ton = 1000 </a:t>
            </a:r>
            <a:r>
              <a:rPr lang="en-US" sz="2400" dirty="0" err="1"/>
              <a:t>kgm</a:t>
            </a:r>
            <a:r>
              <a:rPr lang="en-US" sz="2400" dirty="0"/>
              <a:t>/2200 </a:t>
            </a:r>
            <a:r>
              <a:rPr lang="en-US" sz="2400" dirty="0" err="1"/>
              <a:t>lb</a:t>
            </a:r>
            <a:r>
              <a:rPr lang="en-US" sz="2400" dirty="0"/>
              <a:t>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CA9C322-AAC9-4705-9F26-29CBF2307D33}"/>
              </a:ext>
            </a:extLst>
          </p:cNvPr>
          <p:cNvCxnSpPr/>
          <p:nvPr/>
        </p:nvCxnSpPr>
        <p:spPr>
          <a:xfrm flipV="1">
            <a:off x="3891516" y="5156791"/>
            <a:ext cx="0" cy="754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7D0196-1E16-4345-9527-780F64028597}"/>
              </a:ext>
            </a:extLst>
          </p:cNvPr>
          <p:cNvSpPr txBox="1"/>
          <p:nvPr/>
        </p:nvSpPr>
        <p:spPr>
          <a:xfrm>
            <a:off x="3572543" y="4872533"/>
            <a:ext cx="69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1880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FD5708-A827-44A6-B10C-9F345F2F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56E8C8-4300-48AF-AB7E-C968DC4F8B4E}"/>
              </a:ext>
            </a:extLst>
          </p:cNvPr>
          <p:cNvSpPr txBox="1"/>
          <p:nvPr/>
        </p:nvSpPr>
        <p:spPr>
          <a:xfrm>
            <a:off x="3891517" y="2753832"/>
            <a:ext cx="5220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Total emissions since 1880: 420 Gt C or 1540 Gt CO2.</a:t>
            </a:r>
          </a:p>
          <a:p>
            <a:r>
              <a:rPr lang="en-US" dirty="0">
                <a:solidFill>
                  <a:schemeClr val="bg1"/>
                </a:solidFill>
              </a:rPr>
              <a:t>Divided by total mass of atmosphere (5265000 Gt)</a:t>
            </a:r>
          </a:p>
          <a:p>
            <a:r>
              <a:rPr lang="en-US" dirty="0">
                <a:solidFill>
                  <a:schemeClr val="bg1"/>
                </a:solidFill>
              </a:rPr>
              <a:t>means addl. CO2 concentration of 290 ppm, but only</a:t>
            </a:r>
          </a:p>
          <a:p>
            <a:r>
              <a:rPr lang="en-US" dirty="0">
                <a:solidFill>
                  <a:schemeClr val="bg1"/>
                </a:solidFill>
              </a:rPr>
              <a:t>41% (120 ppm) retained in atmosphere, increasing</a:t>
            </a:r>
          </a:p>
          <a:p>
            <a:r>
              <a:rPr lang="en-US" dirty="0">
                <a:solidFill>
                  <a:schemeClr val="bg1"/>
                </a:solidFill>
              </a:rPr>
              <a:t>concentration from 280 ppm to 400 ppm.</a:t>
            </a:r>
          </a:p>
        </p:txBody>
      </p:sp>
    </p:spTree>
    <p:extLst>
      <p:ext uri="{BB962C8B-B14F-4D97-AF65-F5344CB8AC3E}">
        <p14:creationId xmlns:p14="http://schemas.microsoft.com/office/powerpoint/2010/main" xmlns="" val="308091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D4D8CC-CB8E-49C6-9E66-A06D5A3B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Presentation 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0714B4-62F4-44CA-8C2E-02C0AEAD1A87}"/>
              </a:ext>
            </a:extLst>
          </p:cNvPr>
          <p:cNvSpPr txBox="1"/>
          <p:nvPr/>
        </p:nvSpPr>
        <p:spPr>
          <a:xfrm>
            <a:off x="404037" y="1446028"/>
            <a:ext cx="114512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What this talk is about and what it’s not about, and a few ground rules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The basics of greenhouse gases (GHG) and climate change science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The only thing that counts is data – the complexities and potential problems of data acquisition, processing, calibration, and merging data sets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Climate (and related) data in its final form: A family of plots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Examples of misuse/misinterpretation of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The ability (or not) of models to reflect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Trends in fossil fuel usage and its finite supply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How some major corporations are addressing global warming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 Possible unconventional solutions rather than “just burn less”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 Questions and comments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5DFF425-B1ED-470C-9170-20898CD3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851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054884-5B22-401A-9B13-37872DC1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40" y="79803"/>
            <a:ext cx="9664995" cy="100471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Global Mean Annual Temperature</a:t>
            </a:r>
            <a:br>
              <a:rPr lang="en-US" sz="2800" dirty="0"/>
            </a:br>
            <a:r>
              <a:rPr lang="en-US" sz="2800" dirty="0"/>
              <a:t>(Relative to 1945 as Reference year)</a:t>
            </a:r>
          </a:p>
        </p:txBody>
      </p:sp>
      <p:pic>
        <p:nvPicPr>
          <p:cNvPr id="4098" name="Picture 2" descr="Image result for record of fossil fuel consumption burning last 100 years">
            <a:extLst>
              <a:ext uri="{FF2B5EF4-FFF2-40B4-BE49-F238E27FC236}">
                <a16:creationId xmlns:a16="http://schemas.microsoft.com/office/drawing/2014/main" xmlns="" id="{09286239-B1C9-4F03-B149-C089E8F41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1574"/>
            <a:ext cx="10113335" cy="56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E08F656-FD86-4987-9228-337D1559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6705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402B02-C60A-4A7A-862C-A431867B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5060"/>
            <a:ext cx="9905998" cy="1020726"/>
          </a:xfrm>
        </p:spPr>
        <p:txBody>
          <a:bodyPr>
            <a:normAutofit/>
          </a:bodyPr>
          <a:lstStyle/>
          <a:p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Global temperature increase – updated to 2016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B8C5D9B-FCC6-4A81-84E9-47D707A1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2FE0F5-0382-4CE2-B3E0-8AE06A717D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1413" y="935665"/>
            <a:ext cx="8991415" cy="575221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xmlns="" val="3315689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22215-8660-40BA-8D07-0F8FB4AC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6930"/>
          </a:xfrm>
        </p:spPr>
        <p:txBody>
          <a:bodyPr/>
          <a:lstStyle/>
          <a:p>
            <a:r>
              <a:rPr lang="en-US" dirty="0"/>
              <a:t>Fossil fuel use and Global Mean Temperature</a:t>
            </a:r>
          </a:p>
        </p:txBody>
      </p:sp>
      <p:pic>
        <p:nvPicPr>
          <p:cNvPr id="2050" name="Picture 2" descr="Image result for trends in fossil fuel consumption">
            <a:extLst>
              <a:ext uri="{FF2B5EF4-FFF2-40B4-BE49-F238E27FC236}">
                <a16:creationId xmlns:a16="http://schemas.microsoft.com/office/drawing/2014/main" xmlns="" id="{EF57206D-0ECC-4A36-9A36-108F5ACC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949" y="1041991"/>
            <a:ext cx="9643730" cy="57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5921C56-9198-43C4-8CB8-B3DD27E1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5802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xmlns="" id="{0883C011-20C6-48D2-A732-F2D35A3E9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6660" y="170121"/>
            <a:ext cx="9377917" cy="654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1FCBE5C-292C-4428-A8CC-8927FF89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932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ange in acidity pH of the ocean">
            <a:extLst>
              <a:ext uri="{FF2B5EF4-FFF2-40B4-BE49-F238E27FC236}">
                <a16:creationId xmlns:a16="http://schemas.microsoft.com/office/drawing/2014/main" xmlns="" id="{FAD9AC39-3EBB-47BC-8829-09248C369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707" y="999460"/>
            <a:ext cx="10792046" cy="56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99B24D-D67E-4BEF-93CD-4D8414FC1AA6}"/>
              </a:ext>
            </a:extLst>
          </p:cNvPr>
          <p:cNvSpPr txBox="1"/>
          <p:nvPr/>
        </p:nvSpPr>
        <p:spPr>
          <a:xfrm>
            <a:off x="0" y="25518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Oceans have become more acidic (lower pH) with increases in CO2 levels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E08C13-5C98-4BE0-A667-5ACDACF7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119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A2BD58-DD97-4CA9-B2F7-4FC8ED398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554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Rise in Extreme Weather Events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E0CAEF20-E089-404D-BB64-2837891E5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140" y="1148316"/>
            <a:ext cx="11408734" cy="56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5C17D9E-9214-4934-A54D-31587C16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947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9C76113D-381E-4FBF-8004-54104B2C6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361BEC9-9E53-4789-B87E-15E65023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5999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A084B1-4333-4089-8F5D-61510BA8F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4" y="0"/>
            <a:ext cx="11504427" cy="818707"/>
          </a:xfrm>
        </p:spPr>
        <p:txBody>
          <a:bodyPr>
            <a:noAutofit/>
          </a:bodyPr>
          <a:lstStyle/>
          <a:p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one effect with the greatest societal impact: Sea level rise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0CE0295-2470-4090-92CD-143ED674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8C8196-B3DD-462A-8829-72773F89F2A3}"/>
              </a:ext>
            </a:extLst>
          </p:cNvPr>
          <p:cNvSpPr txBox="1"/>
          <p:nvPr/>
        </p:nvSpPr>
        <p:spPr>
          <a:xfrm>
            <a:off x="818707" y="988828"/>
            <a:ext cx="92184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values are already being affected: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Harvard U. study of 100,000 Miami properties found that values for coastal homes are worth 10% less than if CC was absent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joint U. of CO/U. of Penn study found that homes exposed to CC-caused flooding are worth 7% less than those not exposed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“Nuisance” flooding of some Miami homes at king tide are now common occurrences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rate of rise has accelerated from 1.4 mm/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during the 20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 to 3.4 mm/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the past five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this rate of acceleration, sea levels could be 2 to 4 ft higher by 2100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vertical 1 inch rise results in the ocean moving inland 4 to 8 ft, thus a 3 ft rise by 2100 means  a coastal edge migration of 140-280 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long-term worst case: If both the Greenland and Antarctic ice sheets melted the sea level would rise 220 ft, putting many coastal cities completely underwater</a:t>
            </a:r>
          </a:p>
        </p:txBody>
      </p:sp>
    </p:spTree>
    <p:extLst>
      <p:ext uri="{BB962C8B-B14F-4D97-AF65-F5344CB8AC3E}">
        <p14:creationId xmlns:p14="http://schemas.microsoft.com/office/powerpoint/2010/main" xmlns="" val="1139187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33EB15-FC92-484E-BEB5-CC912F726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357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Ways in Which Data is Misused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919EF4-5FF0-4E1F-910F-6C9B49853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70" y="988828"/>
            <a:ext cx="11623250" cy="5468533"/>
          </a:xfrm>
        </p:spPr>
        <p:txBody>
          <a:bodyPr>
            <a:noAutofit/>
          </a:bodyPr>
          <a:lstStyle/>
          <a:p>
            <a:r>
              <a:rPr lang="en-US" sz="1800" dirty="0"/>
              <a:t>Cherry-picking the available data – accepting only certain sets or subsets because they support a pre-drawn conclusion</a:t>
            </a:r>
          </a:p>
          <a:p>
            <a:r>
              <a:rPr lang="en-US" sz="1800" dirty="0"/>
              <a:t>Incorrectly perceiving data calibrations/adjustments in merging data sets as “massaging”  or “fudging” the data to fit one’s theory</a:t>
            </a:r>
          </a:p>
          <a:p>
            <a:r>
              <a:rPr lang="en-US" sz="1800" dirty="0"/>
              <a:t>Insisting the data is invalid and has been fabricated or exaggerated to enhance and promote the researcher’s career and ensure future funding</a:t>
            </a:r>
          </a:p>
          <a:p>
            <a:r>
              <a:rPr lang="en-US" sz="1800" dirty="0"/>
              <a:t>Confusing a normal statistical fluctuation as a genuine trend reversal</a:t>
            </a:r>
          </a:p>
          <a:p>
            <a:r>
              <a:rPr lang="en-US" sz="1800" dirty="0"/>
              <a:t>Assuming that ALL climate variations must be natural simply because all past ones were (faulty inductive reasoning)</a:t>
            </a:r>
          </a:p>
          <a:p>
            <a:r>
              <a:rPr lang="en-US" sz="1800" dirty="0"/>
              <a:t>Accessing and examining communications (typ. Emails) of researchers engaged in data analysis, reaching a false conclusion as a result</a:t>
            </a:r>
          </a:p>
          <a:p>
            <a:r>
              <a:rPr lang="en-US" sz="1800" dirty="0"/>
              <a:t>Arriving at a conclusion of questionable validity due to a lack of complete understanding of what the data represents and the collection process</a:t>
            </a:r>
          </a:p>
          <a:p>
            <a:r>
              <a:rPr lang="en-US" sz="1800" dirty="0"/>
              <a:t>Putting model output “data” and real-world data on the same credibility level – concluding that, if one is bad, then the other is as well (invalid generalization</a:t>
            </a:r>
            <a:r>
              <a:rPr lang="en-US" sz="20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4A20B3-208C-4CB5-A082-051FE928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211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600496-213D-409F-B151-45B22DF0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491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Notable Misuses/Misinterpretations of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AD8B49-ED9C-4071-815A-6C89E6DCC8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056" y="614029"/>
            <a:ext cx="11100391" cy="62439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8A935A-26AE-4F00-91A0-DE1DBB761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353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32C73D-9DD0-4986-9BE9-37F1E402E593}"/>
              </a:ext>
            </a:extLst>
          </p:cNvPr>
          <p:cNvSpPr txBox="1"/>
          <p:nvPr/>
        </p:nvSpPr>
        <p:spPr>
          <a:xfrm>
            <a:off x="180753" y="956930"/>
            <a:ext cx="118659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topic of human-caused global warming, or Climate Change (CC), has become very politicized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talk covers only the current state of scientific evidence and directly related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exception: Brief discussion at the end on societal responses, present and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Any “evidence” for or against CC must be critically and objectively evaluated: There are many bogus websites disseminating false or exaggerated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Evidence presented here is either from government reports or professional journals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Primary sources are NASA, WTO (World Met Organization), NOAA (National Oceanic and Atmospheric Administration), and universities/institutes under contract, all non-political and pro-science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Questions or comments are welcome, but kindly refrain from anything of a political 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is strictly a presentation forum and NOT a debate forum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4C19C4-B283-4E5E-BCE7-309CFC3A6E27}"/>
              </a:ext>
            </a:extLst>
          </p:cNvPr>
          <p:cNvSpPr txBox="1"/>
          <p:nvPr/>
        </p:nvSpPr>
        <p:spPr>
          <a:xfrm>
            <a:off x="3863163" y="0"/>
            <a:ext cx="4440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Preamble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BEED69-4EA1-4A7A-AAD9-D4378E0C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0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7A6DB1B-1DE2-47A7-8342-A03199733E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7C0BCB61-8396-4348-8996-FCBA23EAB864}"/>
              </a:ext>
            </a:extLst>
          </p:cNvPr>
          <p:cNvCxnSpPr/>
          <p:nvPr/>
        </p:nvCxnSpPr>
        <p:spPr>
          <a:xfrm>
            <a:off x="2562447" y="3094074"/>
            <a:ext cx="0" cy="808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8C12610-6A81-48F6-97F8-B683F8FC610B}"/>
              </a:ext>
            </a:extLst>
          </p:cNvPr>
          <p:cNvCxnSpPr>
            <a:cxnSpLocks/>
          </p:cNvCxnSpPr>
          <p:nvPr/>
        </p:nvCxnSpPr>
        <p:spPr>
          <a:xfrm>
            <a:off x="2562447" y="3094074"/>
            <a:ext cx="723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6DEDCBE-7537-4E50-A623-2B8D5BD7C500}"/>
              </a:ext>
            </a:extLst>
          </p:cNvPr>
          <p:cNvSpPr txBox="1"/>
          <p:nvPr/>
        </p:nvSpPr>
        <p:spPr>
          <a:xfrm>
            <a:off x="3285459" y="2940186"/>
            <a:ext cx="28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Sea level scaled in METERS!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EED188E-D17F-472E-9153-975AD942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2800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85732F-9065-49DA-B672-06A4C81A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11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The University of East Anglia Climatic Research Unit Controversy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FE2DCB-C143-4877-8981-6A148F2F71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939" y="808075"/>
            <a:ext cx="11600121" cy="63157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E00734-B15D-4B74-A7EC-8D98AB2E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063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4668A5-819B-4F68-8F47-F4ABE0DE9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048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The Global Warming “Hiatus”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D86D0139-F765-48D5-B5E6-F6A50D9EC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219" y="680484"/>
            <a:ext cx="10919637" cy="61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C0D8456-2729-4E59-AACF-52A981CDC134}"/>
              </a:ext>
            </a:extLst>
          </p:cNvPr>
          <p:cNvCxnSpPr>
            <a:cxnSpLocks/>
          </p:cNvCxnSpPr>
          <p:nvPr/>
        </p:nvCxnSpPr>
        <p:spPr>
          <a:xfrm>
            <a:off x="8306685" y="1871330"/>
            <a:ext cx="39871" cy="2626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F3A2793-5381-43C6-A1DC-EEBC9AA88823}"/>
              </a:ext>
            </a:extLst>
          </p:cNvPr>
          <p:cNvCxnSpPr/>
          <p:nvPr/>
        </p:nvCxnSpPr>
        <p:spPr>
          <a:xfrm flipV="1">
            <a:off x="9303488" y="1871330"/>
            <a:ext cx="0" cy="2711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FFC2792-A019-4D4A-94FB-395C35FBE1EC}"/>
              </a:ext>
            </a:extLst>
          </p:cNvPr>
          <p:cNvCxnSpPr/>
          <p:nvPr/>
        </p:nvCxnSpPr>
        <p:spPr>
          <a:xfrm>
            <a:off x="6677247" y="1871330"/>
            <a:ext cx="0" cy="2711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9AFFF9A-9F73-4320-8947-82D44960CD75}"/>
              </a:ext>
            </a:extLst>
          </p:cNvPr>
          <p:cNvCxnSpPr/>
          <p:nvPr/>
        </p:nvCxnSpPr>
        <p:spPr>
          <a:xfrm flipV="1">
            <a:off x="7315200" y="1871330"/>
            <a:ext cx="0" cy="2711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801235-1D78-4BAB-A7AB-FC59F5B34E6D}"/>
              </a:ext>
            </a:extLst>
          </p:cNvPr>
          <p:cNvCxnSpPr/>
          <p:nvPr/>
        </p:nvCxnSpPr>
        <p:spPr>
          <a:xfrm>
            <a:off x="2222205" y="1871330"/>
            <a:ext cx="0" cy="2626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773B9FF-1397-4DAA-A8B4-828BC2D2A862}"/>
              </a:ext>
            </a:extLst>
          </p:cNvPr>
          <p:cNvCxnSpPr/>
          <p:nvPr/>
        </p:nvCxnSpPr>
        <p:spPr>
          <a:xfrm flipV="1">
            <a:off x="3062177" y="1871330"/>
            <a:ext cx="0" cy="2626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C044C13-D5A3-4368-9CBC-A01EE3EEB722}"/>
              </a:ext>
            </a:extLst>
          </p:cNvPr>
          <p:cNvSpPr txBox="1"/>
          <p:nvPr/>
        </p:nvSpPr>
        <p:spPr>
          <a:xfrm>
            <a:off x="2222205" y="2062716"/>
            <a:ext cx="839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cooling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B5BF2ED-A75F-4A69-A095-5A50D3CD3169}"/>
              </a:ext>
            </a:extLst>
          </p:cNvPr>
          <p:cNvSpPr txBox="1"/>
          <p:nvPr/>
        </p:nvSpPr>
        <p:spPr>
          <a:xfrm>
            <a:off x="6677246" y="2137144"/>
            <a:ext cx="712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cooling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15F5433-EA0D-4C64-917A-984D65AA8E19}"/>
              </a:ext>
            </a:extLst>
          </p:cNvPr>
          <p:cNvSpPr txBox="1"/>
          <p:nvPr/>
        </p:nvSpPr>
        <p:spPr>
          <a:xfrm>
            <a:off x="8420978" y="2137144"/>
            <a:ext cx="91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cooling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6EDD76A-416E-40CD-9B91-905CEE7D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225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7FF7FD-1EA5-4D1D-9D92-22F43979C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28"/>
            <a:ext cx="10515600" cy="6592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Decrease in Sunspot Activity and Solar Irradiance</a:t>
            </a:r>
          </a:p>
        </p:txBody>
      </p:sp>
      <p:pic>
        <p:nvPicPr>
          <p:cNvPr id="1026" name="Picture 2" descr="TvsTSI.png (2889×2209)">
            <a:extLst>
              <a:ext uri="{FF2B5EF4-FFF2-40B4-BE49-F238E27FC236}">
                <a16:creationId xmlns:a16="http://schemas.microsoft.com/office/drawing/2014/main" xmlns="" id="{169B31B3-B38E-4E5E-A8E6-567B92B7D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1313" y="627320"/>
            <a:ext cx="8969375" cy="623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79F36A69-B23A-4940-92BB-24F192EEB10A}"/>
              </a:ext>
            </a:extLst>
          </p:cNvPr>
          <p:cNvCxnSpPr/>
          <p:nvPr/>
        </p:nvCxnSpPr>
        <p:spPr>
          <a:xfrm flipH="1" flipV="1">
            <a:off x="9112102" y="5390707"/>
            <a:ext cx="1468586" cy="76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7F61D0-5C67-460A-B2FC-5CA62FA8C407}"/>
              </a:ext>
            </a:extLst>
          </p:cNvPr>
          <p:cNvSpPr txBox="1"/>
          <p:nvPr/>
        </p:nvSpPr>
        <p:spPr>
          <a:xfrm>
            <a:off x="10580688" y="5264323"/>
            <a:ext cx="1519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70 </a:t>
            </a:r>
            <a:r>
              <a:rPr lang="en-US" sz="1600" dirty="0" err="1">
                <a:solidFill>
                  <a:schemeClr val="tx2"/>
                </a:solidFill>
              </a:rPr>
              <a:t>yr</a:t>
            </a:r>
            <a:r>
              <a:rPr lang="en-US" sz="1600" dirty="0">
                <a:solidFill>
                  <a:schemeClr val="tx2"/>
                </a:solidFill>
              </a:rPr>
              <a:t> minimum cited as evidence for “solar cooling”</a:t>
            </a:r>
            <a:r>
              <a:rPr lang="en-US" sz="1600" dirty="0">
                <a:solidFill>
                  <a:schemeClr val="bg1"/>
                </a:solidFill>
              </a:rPr>
              <a:t>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FDF0212-839E-4742-AD7F-192E5C5876B9}"/>
              </a:ext>
            </a:extLst>
          </p:cNvPr>
          <p:cNvCxnSpPr/>
          <p:nvPr/>
        </p:nvCxnSpPr>
        <p:spPr>
          <a:xfrm flipH="1">
            <a:off x="9462977" y="1190847"/>
            <a:ext cx="808074" cy="265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0BADE5-6B80-4D4E-9BDA-8A6298350203}"/>
              </a:ext>
            </a:extLst>
          </p:cNvPr>
          <p:cNvSpPr txBox="1"/>
          <p:nvPr/>
        </p:nvSpPr>
        <p:spPr>
          <a:xfrm>
            <a:off x="10161181" y="898459"/>
            <a:ext cx="2030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Global temperature still rising as of 2015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8AD65CE-F503-47F5-8EA1-B6C26A03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799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CEA344-2D11-47A3-9B8C-546B0F3A1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55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There is no Incentive for Scientists to Falsify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54E911-4B30-42B2-B896-AD8B9A8AC5D5}"/>
              </a:ext>
            </a:extLst>
          </p:cNvPr>
          <p:cNvSpPr txBox="1"/>
          <p:nvPr/>
        </p:nvSpPr>
        <p:spPr>
          <a:xfrm>
            <a:off x="467833" y="1031358"/>
            <a:ext cx="114831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have been a few rare (and highly publicized) exceptions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Falsifying data eventually backfires – others will try to duplicate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exposed, deliberate falsification often leads to termination of career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experimental effects are small, data might show false results that are later published – Ex: U of U researchers Pons and Fleischman claim of cold fusion in 1989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Scientists are like everyone else – they make mistakes, often work by trial and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Oftentimes research is a gradual process that converges to the correct answer as a consensus builds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ANY area of science there is ALWAYS a minority holding opposing views – </a:t>
            </a:r>
          </a:p>
          <a:p>
            <a:r>
              <a:rPr lang="en-US" sz="2400" dirty="0"/>
              <a:t>     Ex 1: Flat-earthers claim their views are “science-based”</a:t>
            </a:r>
          </a:p>
          <a:p>
            <a:r>
              <a:rPr lang="en-US" sz="2400" dirty="0"/>
              <a:t>     Ex 2: Creationism passed off as “science” to refute evolution</a:t>
            </a:r>
          </a:p>
          <a:p>
            <a:r>
              <a:rPr lang="en-US" sz="2400" dirty="0"/>
              <a:t>     Ex 3: Anti-vaccine advocates use pseudo-science studies to support their views</a:t>
            </a:r>
          </a:p>
          <a:p>
            <a:r>
              <a:rPr lang="en-US" sz="2400" dirty="0"/>
              <a:t>     Ex 4: Star </a:t>
            </a:r>
            <a:r>
              <a:rPr lang="en-US" sz="2400" dirty="0" err="1"/>
              <a:t>Trekies</a:t>
            </a:r>
            <a:r>
              <a:rPr lang="en-US" sz="2400" dirty="0"/>
              <a:t> insist there is “science” to support fantasies like FTL travel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D68717-9DA2-4BD4-9399-41507902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92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5759EB4-A581-4856-B693-F03602CA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9D142A-2D3E-4451-8F9C-E934246E3A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081" y="1339702"/>
            <a:ext cx="5688417" cy="3727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E48C9F-1699-4F21-BA33-D7BB4F6799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7006" y="1143057"/>
            <a:ext cx="5567913" cy="43965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17E4A1-D049-4825-AA50-8228A0C7B04A}"/>
              </a:ext>
            </a:extLst>
          </p:cNvPr>
          <p:cNvSpPr txBox="1"/>
          <p:nvPr/>
        </p:nvSpPr>
        <p:spPr>
          <a:xfrm>
            <a:off x="1424764" y="240269"/>
            <a:ext cx="933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Agreement among climate scientists is almost unanimous</a:t>
            </a:r>
          </a:p>
        </p:txBody>
      </p:sp>
    </p:spTree>
    <p:extLst>
      <p:ext uri="{BB962C8B-B14F-4D97-AF65-F5344CB8AC3E}">
        <p14:creationId xmlns:p14="http://schemas.microsoft.com/office/powerpoint/2010/main" xmlns="" val="195926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DFA2F1-11A8-4306-B051-8782B620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8707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Most Climate Models are Poor Predictors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xmlns="" id="{7BC71C57-BE40-4594-B7D3-98C5E116E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019" y="606056"/>
            <a:ext cx="11837581" cy="62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BFF1F6B-7844-421C-BCC3-CE4E83A3D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6761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936FCE-0F39-42C9-A93C-51EBB8D5E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111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NASA Climate Models Show Excessive Warming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xmlns="" id="{F21676AA-6E17-4B29-ABD6-13232FE11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609" y="606056"/>
            <a:ext cx="11504428" cy="62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C97C51F-5AFC-41C1-BAFE-11B74989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8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3C6925-CE55-4C0A-AA13-D7C4276FA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6" y="0"/>
            <a:ext cx="8791460" cy="10042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Most Models Overestimate Warming Effects</a:t>
            </a:r>
          </a:p>
        </p:txBody>
      </p:sp>
      <p:pic>
        <p:nvPicPr>
          <p:cNvPr id="5122" name="Picture 2" descr="Image result for climate models vs observations">
            <a:extLst>
              <a:ext uri="{FF2B5EF4-FFF2-40B4-BE49-F238E27FC236}">
                <a16:creationId xmlns:a16="http://schemas.microsoft.com/office/drawing/2014/main" xmlns="" id="{21FE4117-DAF8-461D-9757-30A77CC9A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63" y="1004231"/>
            <a:ext cx="10653310" cy="544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F3A5D9F-53F7-4077-BC7D-3F6BECD0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0663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CAE84-40FF-457D-BB8F-C8663D37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933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Consumption Trends – Exhausting the Supply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24B7B980-D6A0-4639-B216-C4E9C60E5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791" y="2147777"/>
            <a:ext cx="10769009" cy="471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675146-760D-4004-97A4-58A38109E544}"/>
              </a:ext>
            </a:extLst>
          </p:cNvPr>
          <p:cNvSpPr txBox="1"/>
          <p:nvPr/>
        </p:nvSpPr>
        <p:spPr>
          <a:xfrm>
            <a:off x="1552353" y="754912"/>
            <a:ext cx="898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estimates for how long the global supply will last: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Crude oil – 70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Natural gas – 100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Coal – 500 years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3C8F4B2-7B9F-47DF-AEBF-4442558C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05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18077D-7CDB-4848-9565-2D2780AB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123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Why Climate is a Difficult Scientific Issue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8627EC-129E-4DE5-A51F-ACFDD7616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7434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has a large number of interconnected interacting “moving parts”</a:t>
            </a:r>
          </a:p>
          <a:p>
            <a:r>
              <a:rPr lang="en-US" dirty="0"/>
              <a:t>Each part has it own “forcing function”, combining in ways that are not linear because they interact, thus making non-linear processes almost impossible to accurately model and predict, as in </a:t>
            </a:r>
            <a:r>
              <a:rPr lang="en-US" i="1" dirty="0"/>
              <a:t>The Butterfly Effect</a:t>
            </a:r>
            <a:endParaRPr lang="en-US" dirty="0"/>
          </a:p>
          <a:p>
            <a:r>
              <a:rPr lang="en-US" dirty="0"/>
              <a:t>A significant component of climate is stochastic or non-deterministic (there is no possible way to predict an outcome)</a:t>
            </a:r>
          </a:p>
          <a:p>
            <a:r>
              <a:rPr lang="en-US" dirty="0"/>
              <a:t>Climate is probably influenced by variables we currently know nothing about, like seismic events, meteor flux, solar variability, subtle changes in the biosphere, etc.</a:t>
            </a:r>
          </a:p>
          <a:p>
            <a:r>
              <a:rPr lang="en-US" dirty="0"/>
              <a:t>Choosing which climate model is “best” depends on what characteristics are important and is an inherently subjective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C3401A-9938-4ED6-A386-6881ABE6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24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77DE4-1EA5-4518-B6D2-F844A90F4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652"/>
            <a:ext cx="10515600" cy="71238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Domestic Fossil Fuel Mix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BC6D47BA-33A6-4011-8681-3694BF437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628" y="731960"/>
            <a:ext cx="11057860" cy="603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1EB567-99A1-49C9-97D3-F2E62165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4756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70230-D728-4840-A501-A88CC8E3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1237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Fossil Fuel Use will be in Steady Decline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AB35B89D-54B0-4010-ABA9-A256196DD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686"/>
            <a:ext cx="12192000" cy="603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B031D1-B353-4643-A73C-9FC89DAA03BA}"/>
              </a:ext>
            </a:extLst>
          </p:cNvPr>
          <p:cNvSpPr txBox="1"/>
          <p:nvPr/>
        </p:nvSpPr>
        <p:spPr>
          <a:xfrm>
            <a:off x="4146698" y="1679944"/>
            <a:ext cx="415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generation additions in </a:t>
            </a:r>
            <a:r>
              <a:rPr lang="en-US" dirty="0" err="1"/>
              <a:t>Gw</a:t>
            </a:r>
            <a:endParaRPr lang="en-US" dirty="0"/>
          </a:p>
          <a:p>
            <a:r>
              <a:rPr lang="en-US" dirty="0"/>
              <a:t>Source: Bloomberg New Energy Finance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55670F2-4002-44E1-B11F-1105314B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565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A08674-D355-47A8-9BC6-FB8133EA7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1"/>
            <a:ext cx="10854179" cy="6810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Many Major Corporations are Addressing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991843-17F9-4A0D-AB88-9DF7DBE4E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622"/>
            <a:ext cx="10515600" cy="533754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Exxon Mobil – in partnership with Synthetic Genomics, developed genetically modified strain of algae that converts CO2 to oil </a:t>
            </a:r>
          </a:p>
          <a:p>
            <a:r>
              <a:rPr lang="en-US" dirty="0"/>
              <a:t>Google, Walmart, B of A, J&amp;J – plans in place to eventually get 100% of needed energy from renewables, with varying deadlines</a:t>
            </a:r>
          </a:p>
          <a:p>
            <a:r>
              <a:rPr lang="en-US" dirty="0"/>
              <a:t>IBM – programs in place to minimize GHG emissions with yearly absolute emissions reduction targets</a:t>
            </a:r>
          </a:p>
          <a:p>
            <a:r>
              <a:rPr lang="en-US" dirty="0"/>
              <a:t>Electric Utilities (Duke Energy, Southern Co., AEP, Xcel Energy) – reduced CO2 emissions by 28-37% since 2005 through increased use of natural gas</a:t>
            </a:r>
          </a:p>
          <a:p>
            <a:r>
              <a:rPr lang="en-US" dirty="0"/>
              <a:t>Utah Intermountain Power Project – 1900 MW coal-fired plant near Delta, will convert to natural gas by 2025</a:t>
            </a:r>
          </a:p>
          <a:p>
            <a:r>
              <a:rPr lang="en-US" dirty="0"/>
              <a:t>Moody’s credit rating service – in November 2017, put a number of coastal communities on notice to either prepare for CC-caused extreme weather events or face credit downgrades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CD09AF-4018-44A9-9F19-DE88C644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551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93D3ED-2320-44E8-8B9F-BA790A63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18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Summary Findings of the 4</a:t>
            </a:r>
            <a:r>
              <a:rPr lang="en-US" sz="3200" baseline="30000" dirty="0"/>
              <a:t>th</a:t>
            </a:r>
            <a:r>
              <a:rPr lang="en-US" sz="3200" dirty="0"/>
              <a:t> National Climate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4D24C1-82EE-4478-8914-19C0986B6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0" y="1052623"/>
            <a:ext cx="11546958" cy="533754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Released November 3, 2017 by the Trump Administration</a:t>
            </a:r>
          </a:p>
          <a:p>
            <a:r>
              <a:rPr lang="en-US" sz="2400" dirty="0"/>
              <a:t>Prepared by the U.S. Global Change Research Program, comprising 13 federal agencies within the Executive Branch</a:t>
            </a:r>
          </a:p>
          <a:p>
            <a:r>
              <a:rPr lang="en-US" sz="2400" dirty="0"/>
              <a:t>Concludes that it is extremely likely that human activities are the dominant cause of observed warming since the mid 20</a:t>
            </a:r>
            <a:r>
              <a:rPr lang="en-US" sz="2400" baseline="30000" dirty="0"/>
              <a:t>th</a:t>
            </a:r>
            <a:r>
              <a:rPr lang="en-US" sz="2400" dirty="0"/>
              <a:t> century, and that:</a:t>
            </a:r>
          </a:p>
          <a:p>
            <a:r>
              <a:rPr lang="en-US" sz="2400" dirty="0"/>
              <a:t>There is no convincing alternative explanation supported by the observational evidence</a:t>
            </a:r>
          </a:p>
          <a:p>
            <a:r>
              <a:rPr lang="en-US" sz="2400" dirty="0"/>
              <a:t>Based on thousands of studies conducted around the world that have documented:</a:t>
            </a:r>
          </a:p>
          <a:p>
            <a:pPr lvl="1"/>
            <a:r>
              <a:rPr lang="en-US" dirty="0"/>
              <a:t>Changes in surface, atmospheric, and oceanic temperatures</a:t>
            </a:r>
          </a:p>
          <a:p>
            <a:pPr lvl="1"/>
            <a:r>
              <a:rPr lang="en-US" dirty="0"/>
              <a:t>Melting glaciers and diminishing snow cover</a:t>
            </a:r>
          </a:p>
          <a:p>
            <a:pPr lvl="1"/>
            <a:r>
              <a:rPr lang="en-US" dirty="0"/>
              <a:t>Shrinking sea ice and rising sea levels</a:t>
            </a:r>
          </a:p>
          <a:p>
            <a:pPr lvl="1"/>
            <a:r>
              <a:rPr lang="en-US" dirty="0"/>
              <a:t>Ocean acidification</a:t>
            </a:r>
          </a:p>
          <a:p>
            <a:r>
              <a:rPr lang="en-US" sz="2400" dirty="0"/>
              <a:t>Reference: https://science2017.globalchange.gov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924A47-7113-4330-97A7-2DD48D13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9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53B6BC-D2B1-4A71-8B86-51C2AE4F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6" y="0"/>
            <a:ext cx="11349873" cy="942680"/>
          </a:xfrm>
        </p:spPr>
        <p:txBody>
          <a:bodyPr>
            <a:normAutofit/>
          </a:bodyPr>
          <a:lstStyle/>
          <a:p>
            <a:r>
              <a:rPr lang="en-US" sz="3200" dirty="0"/>
              <a:t>Unconventional Methods to Alleviate Global Warming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C9B37B-0302-4DE8-BA01-65F0D457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44338"/>
            <a:ext cx="9905999" cy="4546863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Sequestering carbon –</a:t>
            </a:r>
          </a:p>
          <a:p>
            <a:pPr lvl="1"/>
            <a:r>
              <a:rPr lang="en-US" sz="3200" dirty="0"/>
              <a:t>Grow and then bury rapid-growth trees</a:t>
            </a:r>
          </a:p>
          <a:p>
            <a:pPr lvl="1"/>
            <a:r>
              <a:rPr lang="en-US" sz="3200" dirty="0"/>
              <a:t>Cultivate phytoplankton farms – most effective CO2 sink/O2 source</a:t>
            </a:r>
          </a:p>
          <a:p>
            <a:pPr lvl="1"/>
            <a:r>
              <a:rPr lang="en-US" sz="3200" dirty="0"/>
              <a:t>Build CO2 scavenging plants, supply to oil drillers for EOR or ground injection  </a:t>
            </a:r>
          </a:p>
          <a:p>
            <a:r>
              <a:rPr lang="en-US" sz="3200" dirty="0"/>
              <a:t>Use of biofuels –</a:t>
            </a:r>
          </a:p>
          <a:p>
            <a:pPr lvl="1"/>
            <a:r>
              <a:rPr lang="en-US" sz="3200" dirty="0"/>
              <a:t>Develop GMO microbes that convert agricultural waste to natural gas</a:t>
            </a:r>
          </a:p>
          <a:p>
            <a:pPr lvl="1"/>
            <a:r>
              <a:rPr lang="en-US" sz="3200" dirty="0"/>
              <a:t>Convert vehicle engines from gas/diesel to cleaner CNG/LNG</a:t>
            </a:r>
          </a:p>
          <a:p>
            <a:r>
              <a:rPr lang="en-US" sz="3200" dirty="0"/>
              <a:t>Reducing solar insolation –</a:t>
            </a:r>
          </a:p>
          <a:p>
            <a:pPr lvl="1"/>
            <a:r>
              <a:rPr lang="en-US" sz="3200" dirty="0"/>
              <a:t>Put up large number of satellites that deploy “space umbrellas” – proven 50 year old technology from </a:t>
            </a:r>
            <a:r>
              <a:rPr lang="en-US" sz="3200" dirty="0" err="1"/>
              <a:t>elint</a:t>
            </a:r>
            <a:r>
              <a:rPr lang="en-US" sz="3200" dirty="0"/>
              <a:t> satellites that deploy huge antennas</a:t>
            </a:r>
          </a:p>
          <a:p>
            <a:pPr lvl="1"/>
            <a:r>
              <a:rPr lang="en-US" sz="3200" dirty="0"/>
              <a:t>More than one way of getting satellites in orbit: Space elevator, EM rail gun, trans-orbit two stage vehicle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1D8191-54EA-4EE4-8C36-302CCAB1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510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42F6FA-2CF4-4607-BF41-4FB262A1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4" y="0"/>
            <a:ext cx="10803118" cy="140459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Why drastic measures are not needed -- yet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050D68-CB0C-40FC-9D37-46A772664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86" y="1404594"/>
            <a:ext cx="10813312" cy="47723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Almost all models exaggerate the rate of warming</a:t>
            </a:r>
          </a:p>
          <a:p>
            <a:r>
              <a:rPr lang="en-US" dirty="0"/>
              <a:t>Current trends are already in the right direction for:</a:t>
            </a:r>
          </a:p>
          <a:p>
            <a:pPr lvl="1"/>
            <a:r>
              <a:rPr lang="en-US" dirty="0"/>
              <a:t>Powerplants (switch to renewables, cheaper cleaner gas replacing uneconomical coal)</a:t>
            </a:r>
          </a:p>
          <a:p>
            <a:pPr lvl="1"/>
            <a:r>
              <a:rPr lang="en-US" dirty="0"/>
              <a:t>Vehicles (electric and hybrids vs. gas/diesel, smaller leaner-burning engines)</a:t>
            </a:r>
          </a:p>
          <a:p>
            <a:pPr lvl="1"/>
            <a:r>
              <a:rPr lang="en-US" dirty="0"/>
              <a:t>Buildings (solar roof installations increasing at rapid rate) </a:t>
            </a:r>
          </a:p>
          <a:p>
            <a:r>
              <a:rPr lang="en-US" dirty="0"/>
              <a:t>As global fossil fuel supplies diminish, consumption will decrease at an accelerating rate; moreover, some govts./corporations plan on stopping IC engine or ICE-only vehicle production</a:t>
            </a:r>
          </a:p>
          <a:p>
            <a:r>
              <a:rPr lang="en-US" dirty="0"/>
              <a:t>There are other remedial measures available beside “just burn less”</a:t>
            </a:r>
          </a:p>
          <a:p>
            <a:r>
              <a:rPr lang="en-US" dirty="0"/>
              <a:t>Both the biosphere and humanity have shown amazing abilities to adapt in the past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1E0118-75DB-4349-A8F8-998E3206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343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5F2D1-38C1-4768-9C48-7E4AB0F9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754"/>
            <a:ext cx="10515600" cy="87187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In 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A9F6BA-2623-48CD-B67E-BE178782D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49" y="1052624"/>
            <a:ext cx="10823944" cy="51243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Human-caused global warming is real</a:t>
            </a:r>
          </a:p>
          <a:p>
            <a:r>
              <a:rPr lang="en-US" dirty="0"/>
              <a:t>Global warming has been shown to have a multitude of environmental consequences</a:t>
            </a:r>
          </a:p>
          <a:p>
            <a:r>
              <a:rPr lang="en-US" dirty="0"/>
              <a:t>The above conclusions have been validated by thousands of studies spanning decades conducted by tens of thousands of researchers</a:t>
            </a:r>
          </a:p>
          <a:p>
            <a:r>
              <a:rPr lang="en-US" dirty="0"/>
              <a:t>The scientific community is not perpetrating a gigantic “hoax” – they have no motive</a:t>
            </a:r>
          </a:p>
          <a:p>
            <a:r>
              <a:rPr lang="en-US" dirty="0"/>
              <a:t>Climate models have been notoriously poor in reflecting trends</a:t>
            </a:r>
          </a:p>
          <a:p>
            <a:r>
              <a:rPr lang="en-US" dirty="0"/>
              <a:t>Warming will continue but there is a high likelihood that the rate will drop as society reduces fossil fuel use and corrective actions take effect</a:t>
            </a:r>
          </a:p>
          <a:p>
            <a:r>
              <a:rPr lang="en-US" dirty="0"/>
              <a:t>There are technologies available but unused that can mitigate warming</a:t>
            </a:r>
          </a:p>
          <a:p>
            <a:r>
              <a:rPr lang="en-US" dirty="0"/>
              <a:t>Continuing study is needed and some corrective measures are in place and growing, driven by free-market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59BD32-4B49-42D3-9948-C5D9B71C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329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F71967-6FB8-42E1-AA69-8A1A9383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386005"/>
          </a:xfrm>
        </p:spPr>
        <p:txBody>
          <a:bodyPr/>
          <a:lstStyle/>
          <a:p>
            <a:pPr algn="ctr"/>
            <a:r>
              <a:rPr lang="en-US" dirty="0"/>
              <a:t>How Science is Done:</a:t>
            </a:r>
            <a:br>
              <a:rPr lang="en-US" dirty="0"/>
            </a:br>
            <a:r>
              <a:rPr lang="en-US" dirty="0"/>
              <a:t>the Positive Feedback Loop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69E3637-DEA9-493A-901A-8F1D6AD2A644}"/>
              </a:ext>
            </a:extLst>
          </p:cNvPr>
          <p:cNvSpPr/>
          <p:nvPr/>
        </p:nvSpPr>
        <p:spPr>
          <a:xfrm>
            <a:off x="3774558" y="2296633"/>
            <a:ext cx="5337544" cy="8794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7AE279-AE31-4E66-994A-5B836088FD9F}"/>
              </a:ext>
            </a:extLst>
          </p:cNvPr>
          <p:cNvSpPr/>
          <p:nvPr/>
        </p:nvSpPr>
        <p:spPr>
          <a:xfrm>
            <a:off x="3934046" y="5159283"/>
            <a:ext cx="5252483" cy="1060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FE031FD-BA9A-46A0-B962-59216FA8EB1D}"/>
              </a:ext>
            </a:extLst>
          </p:cNvPr>
          <p:cNvCxnSpPr>
            <a:cxnSpLocks/>
          </p:cNvCxnSpPr>
          <p:nvPr/>
        </p:nvCxnSpPr>
        <p:spPr>
          <a:xfrm>
            <a:off x="9962707" y="2729909"/>
            <a:ext cx="10633" cy="3048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20A7410-1A1C-41B3-89B9-592D1F491B0A}"/>
              </a:ext>
            </a:extLst>
          </p:cNvPr>
          <p:cNvCxnSpPr/>
          <p:nvPr/>
        </p:nvCxnSpPr>
        <p:spPr>
          <a:xfrm flipH="1">
            <a:off x="9186530" y="5777944"/>
            <a:ext cx="7761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4F3A753-A37C-41FF-BC50-8A9A0C525089}"/>
              </a:ext>
            </a:extLst>
          </p:cNvPr>
          <p:cNvCxnSpPr>
            <a:cxnSpLocks/>
          </p:cNvCxnSpPr>
          <p:nvPr/>
        </p:nvCxnSpPr>
        <p:spPr>
          <a:xfrm flipV="1">
            <a:off x="3083441" y="2705987"/>
            <a:ext cx="0" cy="298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DDC3BDEE-8E49-48B5-8291-2C3E253CAB6C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083441" y="2729911"/>
            <a:ext cx="691117" cy="6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E792C9C-90A1-4FEB-8683-38A269A23854}"/>
              </a:ext>
            </a:extLst>
          </p:cNvPr>
          <p:cNvSpPr txBox="1"/>
          <p:nvPr/>
        </p:nvSpPr>
        <p:spPr>
          <a:xfrm>
            <a:off x="4253024" y="2466755"/>
            <a:ext cx="4359348" cy="46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Hypothesis and Theory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BD5B059-D16D-43B0-BE17-26588582F015}"/>
              </a:ext>
            </a:extLst>
          </p:cNvPr>
          <p:cNvSpPr txBox="1"/>
          <p:nvPr/>
        </p:nvSpPr>
        <p:spPr>
          <a:xfrm>
            <a:off x="4253024" y="5316279"/>
            <a:ext cx="4859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Experiment and Observation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CB6BAB5-4EED-45D2-8FFE-EE634B91AFA7}"/>
              </a:ext>
            </a:extLst>
          </p:cNvPr>
          <p:cNvSpPr txBox="1"/>
          <p:nvPr/>
        </p:nvSpPr>
        <p:spPr>
          <a:xfrm>
            <a:off x="9888279" y="3721395"/>
            <a:ext cx="210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Does the theory agree with nature?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CD29CAE-AACD-4920-A47A-4820617766FB}"/>
              </a:ext>
            </a:extLst>
          </p:cNvPr>
          <p:cNvSpPr txBox="1"/>
          <p:nvPr/>
        </p:nvSpPr>
        <p:spPr>
          <a:xfrm>
            <a:off x="967565" y="3817088"/>
            <a:ext cx="217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Does the data agree with theory?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1B2C25-9D5F-4802-B714-452A1C9EF4FD}"/>
              </a:ext>
            </a:extLst>
          </p:cNvPr>
          <p:cNvSpPr txBox="1"/>
          <p:nvPr/>
        </p:nvSpPr>
        <p:spPr>
          <a:xfrm>
            <a:off x="3700130" y="3428998"/>
            <a:ext cx="5784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feedback loop provides science with a built-in mechanism for self-correction. The box below is the judge which effectively decides on the correctness and validity of what comes from the box above. A crucial element of science is that every theory must be “falsifiable”.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77651676-0BC4-421B-A97C-7CFF5E972B9C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9112102" y="2729910"/>
            <a:ext cx="850605" cy="6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39778F41-FAA9-4190-9212-2E085F81BBEC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083441" y="5689662"/>
            <a:ext cx="8506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C9356-1B0D-4A3E-8B22-AFB96C1A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70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3695F1-04B2-4616-A916-9658A454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52" y="1"/>
            <a:ext cx="11048214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The Feedback Loop as it Applies to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4816B4-F918-4244-8451-65D6AABE0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21790"/>
            <a:ext cx="9905999" cy="4581425"/>
          </a:xfrm>
        </p:spPr>
        <p:txBody>
          <a:bodyPr>
            <a:noAutofit/>
          </a:bodyPr>
          <a:lstStyle/>
          <a:p>
            <a:r>
              <a:rPr lang="en-US" sz="2000" dirty="0"/>
              <a:t>Data relating to climate change is acquired, recorded and processed</a:t>
            </a:r>
          </a:p>
          <a:p>
            <a:r>
              <a:rPr lang="en-US" sz="2000" dirty="0"/>
              <a:t>Disparate data sets must be merged in building a long term plot</a:t>
            </a:r>
          </a:p>
          <a:p>
            <a:r>
              <a:rPr lang="en-US" sz="2000" dirty="0"/>
              <a:t>Possible explanations are developed and prioritized, including whether it’s “real” or a statistical fluke</a:t>
            </a:r>
          </a:p>
          <a:p>
            <a:r>
              <a:rPr lang="en-US" sz="2000" dirty="0"/>
              <a:t>Explanations form the basis for theories, which are further developed and updated for maximum agreement with existing data</a:t>
            </a:r>
          </a:p>
          <a:p>
            <a:r>
              <a:rPr lang="en-US" sz="2000" dirty="0"/>
              <a:t>Papers are published and gradually a consensus forms</a:t>
            </a:r>
          </a:p>
          <a:p>
            <a:r>
              <a:rPr lang="en-US" sz="2000" dirty="0"/>
              <a:t>As new data is made available, the consensus view is continually updated and modified and compared to competing theories</a:t>
            </a:r>
          </a:p>
          <a:p>
            <a:r>
              <a:rPr lang="en-US" sz="2000" dirty="0"/>
              <a:t>The process is NEVER complete: No theory is ever “set in stone”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4C0C91-3B20-45CD-9EB2-AF15888E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7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reenhouse gases">
            <a:extLst>
              <a:ext uri="{FF2B5EF4-FFF2-40B4-BE49-F238E27FC236}">
                <a16:creationId xmlns:a16="http://schemas.microsoft.com/office/drawing/2014/main" xmlns="" id="{17F47419-F062-470E-B300-DF7D6C2E2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121" y="127591"/>
            <a:ext cx="11802139" cy="665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64D60E3-87ED-4448-8C93-C0E57B9C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16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reenhouse gas molecular dynamics">
            <a:extLst>
              <a:ext uri="{FF2B5EF4-FFF2-40B4-BE49-F238E27FC236}">
                <a16:creationId xmlns:a16="http://schemas.microsoft.com/office/drawing/2014/main" xmlns="" id="{E61C1715-FD73-48BA-81AF-BB768BB49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585" y="159488"/>
            <a:ext cx="11758757" cy="6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F7A5155-3DAB-4650-8D1F-C9A3D9DF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638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xmlns="" id="{0310E490-C4A3-4BB2-9FB1-999682A4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500" y="1414130"/>
            <a:ext cx="10636998" cy="529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07E2F7-112C-4115-B813-B4595EBDE7F6}"/>
              </a:ext>
            </a:extLst>
          </p:cNvPr>
          <p:cNvSpPr txBox="1"/>
          <p:nvPr/>
        </p:nvSpPr>
        <p:spPr>
          <a:xfrm>
            <a:off x="946295" y="138214"/>
            <a:ext cx="10473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Greenhouse gas molecules, having at least three atoms, have many more ways in which they can de-excite after absorbing a solar radiation photon than can the atmosphere’s two-atom molecules N</a:t>
            </a:r>
            <a:r>
              <a:rPr lang="en-US" baseline="-25000" dirty="0"/>
              <a:t>2</a:t>
            </a:r>
            <a:r>
              <a:rPr lang="en-US" dirty="0"/>
              <a:t> and O</a:t>
            </a:r>
            <a:r>
              <a:rPr lang="en-US" baseline="-25000" dirty="0"/>
              <a:t>2</a:t>
            </a:r>
            <a:r>
              <a:rPr lang="en-US" dirty="0"/>
              <a:t>. By getting rid of this absorbed energy, infra-red photons are emitted which end up as trapped thermal energy. Diagrams A, B, C, and D show various ways in which a three atom molecule can de-excite, in each case emitting an IR photon.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54A8E91-3399-475C-B9B3-E51B2F9C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374-DFF5-4A8B-A3AE-F327CEE676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359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2683</TotalTime>
  <Words>2553</Words>
  <Application>Microsoft Office PowerPoint</Application>
  <PresentationFormat>Custom</PresentationFormat>
  <Paragraphs>249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Circuit</vt:lpstr>
      <vt:lpstr>The Science of Climate Change</vt:lpstr>
      <vt:lpstr>Presentation Outline</vt:lpstr>
      <vt:lpstr>Slide 3</vt:lpstr>
      <vt:lpstr>Why Climate is a Difficult Scientific Issue </vt:lpstr>
      <vt:lpstr>How Science is Done: the Positive Feedback Loop</vt:lpstr>
      <vt:lpstr>The Feedback Loop as it Applies to Climate Change</vt:lpstr>
      <vt:lpstr>Slide 7</vt:lpstr>
      <vt:lpstr>Slide 8</vt:lpstr>
      <vt:lpstr>Slide 9</vt:lpstr>
      <vt:lpstr>On the Physics of Radiation</vt:lpstr>
      <vt:lpstr>Slide 11</vt:lpstr>
      <vt:lpstr>Types of atmospheric feedback loops</vt:lpstr>
      <vt:lpstr>The Complexities and Problems of Data Processing</vt:lpstr>
      <vt:lpstr>Slide 14</vt:lpstr>
      <vt:lpstr>Slide 15</vt:lpstr>
      <vt:lpstr>Acceleration in CO2 increase in recent era</vt:lpstr>
      <vt:lpstr>Slide 17</vt:lpstr>
      <vt:lpstr>Slide 18</vt:lpstr>
      <vt:lpstr>Slide 19</vt:lpstr>
      <vt:lpstr>Global Mean Annual Temperature (Relative to 1945 as Reference year)</vt:lpstr>
      <vt:lpstr>Global temperature increase – updated to 2016</vt:lpstr>
      <vt:lpstr>Fossil fuel use and Global Mean Temperature</vt:lpstr>
      <vt:lpstr>Slide 23</vt:lpstr>
      <vt:lpstr>Slide 24</vt:lpstr>
      <vt:lpstr>Rise in Extreme Weather Events</vt:lpstr>
      <vt:lpstr>Slide 26</vt:lpstr>
      <vt:lpstr>The one effect with the greatest societal impact: Sea level rise</vt:lpstr>
      <vt:lpstr>Ways in Which Data is Misused</vt:lpstr>
      <vt:lpstr>Notable Misuses/Misinterpretations of Data</vt:lpstr>
      <vt:lpstr>Slide 30</vt:lpstr>
      <vt:lpstr>The University of East Anglia Climatic Research Unit Controversy</vt:lpstr>
      <vt:lpstr>The Global Warming “Hiatus”</vt:lpstr>
      <vt:lpstr>Decrease in Sunspot Activity and Solar Irradiance</vt:lpstr>
      <vt:lpstr>There is no Incentive for Scientists to Falsify Data</vt:lpstr>
      <vt:lpstr>Slide 35</vt:lpstr>
      <vt:lpstr>Most Climate Models are Poor Predictors</vt:lpstr>
      <vt:lpstr>NASA Climate Models Show Excessive Warming</vt:lpstr>
      <vt:lpstr>Most Models Overestimate Warming Effects</vt:lpstr>
      <vt:lpstr>Consumption Trends – Exhausting the Supply</vt:lpstr>
      <vt:lpstr>Domestic Fossil Fuel Mix</vt:lpstr>
      <vt:lpstr>Fossil Fuel Use will be in Steady Decline</vt:lpstr>
      <vt:lpstr>Many Major Corporations are Addressing Climate Change</vt:lpstr>
      <vt:lpstr>Summary Findings of the 4th National Climate Assessment</vt:lpstr>
      <vt:lpstr>Unconventional Methods to Alleviate Global Warming</vt:lpstr>
      <vt:lpstr>Why drastic measures are not needed -- yet</vt:lpstr>
      <vt:lpstr>In Summary: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Scientific Consensus on Climate Change</dc:title>
  <dc:creator>Leonard Carter</dc:creator>
  <cp:lastModifiedBy>Charles Goode</cp:lastModifiedBy>
  <cp:revision>181</cp:revision>
  <dcterms:created xsi:type="dcterms:W3CDTF">2017-11-09T20:12:01Z</dcterms:created>
  <dcterms:modified xsi:type="dcterms:W3CDTF">2018-09-03T20:38:57Z</dcterms:modified>
</cp:coreProperties>
</file>